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7726-604E-4D1F-81E1-D0BA54ED6200}"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2EFDC-E1A4-4DFC-B5FE-5C6D35CF0D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07726-604E-4D1F-81E1-D0BA54ED6200}" type="datetimeFigureOut">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2EFDC-E1A4-4DFC-B5FE-5C6D35CF0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86000"/>
          </a:xfrm>
        </p:spPr>
        <p:txBody>
          <a:bodyPr/>
          <a:lstStyle/>
          <a:p>
            <a:r>
              <a:rPr lang="en-US" b="1" dirty="0" smtClean="0">
                <a:effectLst>
                  <a:outerShdw blurRad="38100" dist="38100" dir="2700000" algn="tl">
                    <a:srgbClr val="000000">
                      <a:alpha val="43137"/>
                    </a:srgbClr>
                  </a:outerShdw>
                </a:effectLst>
              </a:rPr>
              <a:t>Tables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1600200"/>
            <a:ext cx="8534400" cy="4495800"/>
          </a:xfrm>
        </p:spPr>
        <p:txBody>
          <a:bodyPr>
            <a:noAutofit/>
          </a:bodyPr>
          <a:lstStyle/>
          <a:p>
            <a:endParaRPr lang="en-US" sz="4000" b="1" dirty="0" smtClean="0">
              <a:solidFill>
                <a:schemeClr val="tx1"/>
              </a:solidFill>
              <a:effectLst>
                <a:outerShdw blurRad="38100" dist="38100" dir="2700000" algn="tl">
                  <a:srgbClr val="000000">
                    <a:alpha val="43137"/>
                  </a:srgbClr>
                </a:outerShdw>
              </a:effectLst>
            </a:endParaRPr>
          </a:p>
          <a:p>
            <a:r>
              <a:rPr lang="en-US" sz="4000" b="1" dirty="0" smtClean="0">
                <a:solidFill>
                  <a:schemeClr val="tx1"/>
                </a:solidFill>
                <a:effectLst>
                  <a:outerShdw blurRad="38100" dist="38100" dir="2700000" algn="tl">
                    <a:srgbClr val="000000">
                      <a:alpha val="43137"/>
                    </a:srgbClr>
                  </a:outerShdw>
                </a:effectLst>
              </a:rPr>
              <a:t>Lesson 7 Week 7 </a:t>
            </a:r>
          </a:p>
          <a:p>
            <a:pPr algn="l"/>
            <a:endParaRPr lang="en-US" sz="4000" b="1" dirty="0" smtClean="0">
              <a:solidFill>
                <a:schemeClr val="tx1"/>
              </a:solidFill>
              <a:effectLst>
                <a:outerShdw blurRad="38100" dist="38100" dir="2700000" algn="tl">
                  <a:srgbClr val="000000">
                    <a:alpha val="43137"/>
                  </a:srgbClr>
                </a:outerShdw>
              </a:effectLst>
            </a:endParaRPr>
          </a:p>
          <a:p>
            <a:pPr algn="l">
              <a:buFont typeface="Arial" pitchFamily="34" charset="0"/>
              <a:buChar char="•"/>
            </a:pPr>
            <a:r>
              <a:rPr lang="en-US" sz="4000" b="1" dirty="0" smtClean="0">
                <a:solidFill>
                  <a:schemeClr val="tx1"/>
                </a:solidFill>
                <a:effectLst>
                  <a:outerShdw blurRad="38100" dist="38100" dir="2700000" algn="tl">
                    <a:srgbClr val="000000">
                      <a:alpha val="43137"/>
                    </a:srgbClr>
                  </a:outerShdw>
                </a:effectLst>
              </a:rPr>
              <a:t>Course project </a:t>
            </a:r>
            <a:r>
              <a:rPr lang="en-US" sz="4000" b="1" dirty="0" err="1" smtClean="0">
                <a:solidFill>
                  <a:schemeClr val="tx1"/>
                </a:solidFill>
                <a:effectLst>
                  <a:outerShdw blurRad="38100" dist="38100" dir="2700000" algn="tl">
                    <a:srgbClr val="000000">
                      <a:alpha val="43137"/>
                    </a:srgbClr>
                  </a:outerShdw>
                </a:effectLst>
              </a:rPr>
              <a:t>defence</a:t>
            </a:r>
            <a:r>
              <a:rPr lang="en-US" sz="4000" b="1" dirty="0" smtClean="0">
                <a:solidFill>
                  <a:schemeClr val="tx1"/>
                </a:solidFill>
                <a:effectLst>
                  <a:outerShdw blurRad="38100" dist="38100" dir="2700000" algn="tl">
                    <a:srgbClr val="000000">
                      <a:alpha val="43137"/>
                    </a:srgbClr>
                  </a:outerShdw>
                </a:effectLst>
              </a:rPr>
              <a:t> Nov. 7, 2017</a:t>
            </a:r>
            <a:br>
              <a:rPr lang="en-US" sz="4000" b="1" dirty="0" smtClean="0">
                <a:solidFill>
                  <a:schemeClr val="tx1"/>
                </a:solidFill>
                <a:effectLst>
                  <a:outerShdw blurRad="38100" dist="38100" dir="2700000" algn="tl">
                    <a:srgbClr val="000000">
                      <a:alpha val="43137"/>
                    </a:srgbClr>
                  </a:outerShdw>
                </a:effectLst>
              </a:rPr>
            </a:b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1362075"/>
          </a:xfrm>
        </p:spPr>
        <p:txBody>
          <a:bodyPr/>
          <a:lstStyle/>
          <a:p>
            <a:pPr algn="ctr"/>
            <a:r>
              <a:rPr lang="en-US" b="1" dirty="0" smtClean="0"/>
              <a:t>Output</a:t>
            </a:r>
            <a:endParaRPr lang="en-US" b="1" dirty="0"/>
          </a:p>
        </p:txBody>
      </p:sp>
      <p:sp>
        <p:nvSpPr>
          <p:cNvPr id="6" name="Text Placeholder 5"/>
          <p:cNvSpPr>
            <a:spLocks noGrp="1"/>
          </p:cNvSpPr>
          <p:nvPr>
            <p:ph type="body" idx="1"/>
          </p:nvPr>
        </p:nvSpPr>
        <p:spPr>
          <a:xfrm>
            <a:off x="609600" y="5357813"/>
            <a:ext cx="7772400" cy="1500187"/>
          </a:xfrm>
        </p:spPr>
        <p:txBody>
          <a:bodyPr>
            <a:normAutofit/>
          </a:bodyPr>
          <a:lstStyle/>
          <a:p>
            <a:pPr algn="ctr"/>
            <a:r>
              <a:rPr lang="en-US" sz="3600" b="1" dirty="0" smtClean="0">
                <a:solidFill>
                  <a:schemeClr val="tx1"/>
                </a:solidFill>
                <a:effectLst>
                  <a:outerShdw blurRad="38100" dist="38100" dir="2700000" algn="tl">
                    <a:srgbClr val="000000">
                      <a:alpha val="43137"/>
                    </a:srgbClr>
                  </a:outerShdw>
                </a:effectLst>
              </a:rPr>
              <a:t>Figure 2</a:t>
            </a:r>
            <a:endParaRPr lang="en-US" sz="3600" b="1" dirty="0">
              <a:solidFill>
                <a:schemeClr val="tx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0" y="990600"/>
            <a:ext cx="8839200" cy="470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effectLst>
                  <a:outerShdw blurRad="38100" dist="38100" dir="2700000" algn="tl">
                    <a:srgbClr val="000000">
                      <a:alpha val="43137"/>
                    </a:srgbClr>
                  </a:outerShdw>
                </a:effectLst>
              </a:rPr>
              <a:t>Rows and Cells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1295400"/>
            <a:ext cx="8458200" cy="4800600"/>
          </a:xfrm>
        </p:spPr>
        <p:txBody>
          <a:bodyPr>
            <a:normAutofit/>
          </a:bodyPr>
          <a:lstStyle/>
          <a:p>
            <a:pPr algn="l"/>
            <a:r>
              <a:rPr lang="en-US" dirty="0" smtClean="0">
                <a:solidFill>
                  <a:schemeClr val="tx1"/>
                </a:solidFill>
              </a:rPr>
              <a:t>The cells within each row are created using one of two elements:</a:t>
            </a:r>
          </a:p>
          <a:p>
            <a:pPr algn="l"/>
            <a:r>
              <a:rPr lang="en-US" dirty="0" smtClean="0">
                <a:solidFill>
                  <a:schemeClr val="tx1"/>
                </a:solidFill>
              </a:rPr>
              <a:t>• &lt;</a:t>
            </a:r>
            <a:r>
              <a:rPr lang="en-US" dirty="0" err="1" smtClean="0">
                <a:solidFill>
                  <a:schemeClr val="tx1"/>
                </a:solidFill>
              </a:rPr>
              <a:t>th</a:t>
            </a:r>
            <a:r>
              <a:rPr lang="en-US" dirty="0" smtClean="0">
                <a:solidFill>
                  <a:schemeClr val="tx1"/>
                </a:solidFill>
              </a:rPr>
              <a:t>&gt;...&lt;/</a:t>
            </a:r>
            <a:r>
              <a:rPr lang="en-US" dirty="0" err="1" smtClean="0">
                <a:solidFill>
                  <a:schemeClr val="tx1"/>
                </a:solidFill>
              </a:rPr>
              <a:t>th</a:t>
            </a:r>
            <a:r>
              <a:rPr lang="en-US" dirty="0" smtClean="0">
                <a:solidFill>
                  <a:schemeClr val="tx1"/>
                </a:solidFill>
              </a:rPr>
              <a:t>&gt; elements are used for heading cells. Generally, browsers center the contents of a &lt;</a:t>
            </a:r>
            <a:r>
              <a:rPr lang="en-US" dirty="0" err="1" smtClean="0">
                <a:solidFill>
                  <a:schemeClr val="tx1"/>
                </a:solidFill>
              </a:rPr>
              <a:t>th</a:t>
            </a:r>
            <a:r>
              <a:rPr lang="en-US" dirty="0" smtClean="0">
                <a:solidFill>
                  <a:schemeClr val="tx1"/>
                </a:solidFill>
              </a:rPr>
              <a:t>&gt; cell and render any text in the cell in boldface.</a:t>
            </a:r>
          </a:p>
          <a:p>
            <a:pPr algn="l"/>
            <a:r>
              <a:rPr lang="en-US" dirty="0" smtClean="0">
                <a:solidFill>
                  <a:schemeClr val="tx1"/>
                </a:solidFill>
              </a:rPr>
              <a:t> • &lt;td&gt;...&lt;/td&gt; elements are used for data cells. td stands for table data as seen in figure 2.</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7772400" cy="1470025"/>
          </a:xfrm>
        </p:spPr>
        <p:txBody>
          <a:bodyPr/>
          <a:lstStyle/>
          <a:p>
            <a:r>
              <a:rPr lang="en-US" b="1" dirty="0" smtClean="0">
                <a:effectLst>
                  <a:outerShdw blurRad="38100" dist="38100" dir="2700000" algn="tl">
                    <a:srgbClr val="000000">
                      <a:alpha val="43137"/>
                    </a:srgbClr>
                  </a:outerShdw>
                </a:effectLst>
              </a:rPr>
              <a:t>Captions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1143000"/>
            <a:ext cx="8534400" cy="5181600"/>
          </a:xfrm>
        </p:spPr>
        <p:txBody>
          <a:bodyPr>
            <a:normAutofit/>
          </a:bodyPr>
          <a:lstStyle/>
          <a:p>
            <a:pPr algn="just"/>
            <a:r>
              <a:rPr lang="en-US" b="1" dirty="0" smtClean="0">
                <a:solidFill>
                  <a:schemeClr val="tx1"/>
                </a:solidFill>
              </a:rPr>
              <a:t> </a:t>
            </a:r>
            <a:endParaRPr lang="en-US" dirty="0" smtClean="0">
              <a:solidFill>
                <a:schemeClr val="tx1"/>
              </a:solidFill>
            </a:endParaRPr>
          </a:p>
          <a:p>
            <a:pPr algn="just"/>
            <a:r>
              <a:rPr lang="en-US" dirty="0" smtClean="0">
                <a:solidFill>
                  <a:schemeClr val="tx1"/>
                </a:solidFill>
              </a:rPr>
              <a:t>Table captions tell your visitor what the table is for. The &lt;caption&gt; element, created just for this purpose, displays the text inside the tag as the table caption (usually centered above the table).</a:t>
            </a:r>
          </a:p>
          <a:p>
            <a:pPr algn="just"/>
            <a:endParaRPr lang="en-US" dirty="0" smtClean="0">
              <a:solidFill>
                <a:schemeClr val="tx1"/>
              </a:solidFill>
            </a:endParaRPr>
          </a:p>
          <a:p>
            <a:pPr algn="just"/>
            <a:r>
              <a:rPr lang="en-US" dirty="0" smtClean="0">
                <a:solidFill>
                  <a:schemeClr val="tx1"/>
                </a:solidFill>
              </a:rPr>
              <a:t>&lt;caption&gt;Vital Statistics&lt;/caption&gt;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lstStyle/>
          <a:p>
            <a:r>
              <a:rPr lang="en-US" b="1" dirty="0" smtClean="0">
                <a:effectLst>
                  <a:outerShdw blurRad="38100" dist="38100" dir="2700000" algn="tl">
                    <a:srgbClr val="000000">
                      <a:alpha val="43137"/>
                    </a:srgbClr>
                  </a:outerShdw>
                </a:effectLst>
              </a:rPr>
              <a:t>Sizing Tables, Borders, and Cells</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609600"/>
            <a:ext cx="8534400" cy="6019800"/>
          </a:xfrm>
        </p:spPr>
        <p:txBody>
          <a:bodyPr>
            <a:normAutofit fontScale="92500" lnSpcReduction="10000"/>
          </a:bodyPr>
          <a:lstStyle/>
          <a:p>
            <a:pPr algn="just"/>
            <a:r>
              <a:rPr lang="en-US" dirty="0" smtClean="0">
                <a:solidFill>
                  <a:schemeClr val="tx1"/>
                </a:solidFill>
              </a:rPr>
              <a:t>The width attribute of the &lt;table&gt; element defines how wide the table will be on the page. width can have a value that is either the exact width of the table (in pixels) or a percentage (50% or 75%) of the current browser width, which can therefore change if the window is resized. If width is specified, the width of the columns within the table can be compressed or expanded to fit the required width.</a:t>
            </a:r>
          </a:p>
          <a:p>
            <a:pPr algn="just"/>
            <a:r>
              <a:rPr lang="en-US" dirty="0" smtClean="0">
                <a:solidFill>
                  <a:schemeClr val="tx1"/>
                </a:solidFill>
              </a:rPr>
              <a:t>&lt;table border=“1” width=“100%”&gt; //this will cover the length of the window while 50% covers half of the window. </a:t>
            </a:r>
          </a:p>
          <a:p>
            <a:pPr algn="just"/>
            <a:r>
              <a:rPr lang="en-US" b="1" dirty="0" smtClean="0">
                <a:solidFill>
                  <a:schemeClr val="tx1"/>
                </a:solidFill>
              </a:rPr>
              <a:t>Try and apply this in the table created earlier to see the effects(show your Teacher)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b="1" dirty="0" smtClean="0">
                <a:effectLst>
                  <a:outerShdw blurRad="38100" dist="38100" dir="2700000" algn="tl">
                    <a:srgbClr val="000000">
                      <a:alpha val="43137"/>
                    </a:srgbClr>
                  </a:outerShdw>
                </a:effectLst>
              </a:rPr>
              <a:t>Resizing table border</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609600"/>
            <a:ext cx="8610600" cy="6248400"/>
          </a:xfrm>
        </p:spPr>
        <p:txBody>
          <a:bodyPr>
            <a:normAutofit/>
          </a:bodyPr>
          <a:lstStyle/>
          <a:p>
            <a:pPr algn="just"/>
            <a:r>
              <a:rPr lang="en-US" dirty="0" smtClean="0">
                <a:solidFill>
                  <a:schemeClr val="tx1"/>
                </a:solidFill>
              </a:rPr>
              <a:t>The border attribute, which appears immediately inside the opening &lt;table&gt; tag, is the most common attribute of the &lt;table&gt; element. With it, you specify whether border lines are displayed around the table, and if so, how wide the borders should be.</a:t>
            </a:r>
          </a:p>
          <a:p>
            <a:pPr algn="just"/>
            <a:r>
              <a:rPr lang="en-US" dirty="0" smtClean="0">
                <a:solidFill>
                  <a:schemeClr val="tx1"/>
                </a:solidFill>
              </a:rPr>
              <a:t>The default is border=”1”. border=”0” suppresses the border, just as if you had omitted the border attribute altogether.</a:t>
            </a:r>
          </a:p>
          <a:p>
            <a:pPr algn="just"/>
            <a:r>
              <a:rPr lang="en-US" b="1" dirty="0" smtClean="0">
                <a:solidFill>
                  <a:schemeClr val="tx1"/>
                </a:solidFill>
              </a:rPr>
              <a:t>NB// </a:t>
            </a:r>
            <a:r>
              <a:rPr lang="en-US" dirty="0" smtClean="0">
                <a:solidFill>
                  <a:schemeClr val="tx1"/>
                </a:solidFill>
              </a:rPr>
              <a:t>You can also use CSS to control your border which is more neater.</a:t>
            </a:r>
          </a:p>
          <a:p>
            <a:pPr algn="just"/>
            <a:r>
              <a:rPr lang="en-US" b="1" dirty="0" smtClean="0">
                <a:solidFill>
                  <a:schemeClr val="tx1"/>
                </a:solidFill>
              </a:rPr>
              <a:t>&lt;table border=“10” width=“100%”&gt; (try this out)</a:t>
            </a:r>
            <a:endParaRPr lang="en-US" dirty="0" smtClean="0">
              <a:solidFill>
                <a:schemeClr val="tx1"/>
              </a:solidFill>
            </a:endParaRPr>
          </a:p>
          <a:p>
            <a:pPr algn="just"/>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effectLst>
                  <a:outerShdw blurRad="38100" dist="38100" dir="2700000" algn="tl">
                    <a:srgbClr val="000000">
                      <a:alpha val="43137"/>
                    </a:srgbClr>
                  </a:outerShdw>
                </a:effectLst>
              </a:rPr>
              <a:t>Cell Padding &amp; Cell Spacing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533400"/>
            <a:ext cx="8686800" cy="5592763"/>
          </a:xfrm>
        </p:spPr>
        <p:txBody>
          <a:bodyPr>
            <a:normAutofit fontScale="77500" lnSpcReduction="20000"/>
          </a:bodyPr>
          <a:lstStyle/>
          <a:p>
            <a:pPr algn="just"/>
            <a:r>
              <a:rPr lang="en-US" dirty="0" smtClean="0"/>
              <a:t>The </a:t>
            </a:r>
            <a:r>
              <a:rPr lang="en-US" b="1" dirty="0" smtClean="0"/>
              <a:t>cell padding</a:t>
            </a:r>
            <a:r>
              <a:rPr lang="en-US" dirty="0" smtClean="0"/>
              <a:t> attribute defines the amount of space between the edges of the cells and the content inside a cell. By default, many browsers draw tables with a cell padding of two pixels. </a:t>
            </a:r>
          </a:p>
          <a:p>
            <a:pPr algn="just"/>
            <a:r>
              <a:rPr lang="en-US" dirty="0" smtClean="0"/>
              <a:t>&lt;table border=”10” width=”100%” </a:t>
            </a:r>
            <a:r>
              <a:rPr lang="en-US" dirty="0" err="1" smtClean="0"/>
              <a:t>cellpadding</a:t>
            </a:r>
            <a:r>
              <a:rPr lang="en-US" dirty="0" smtClean="0"/>
              <a:t>=”10”&gt; </a:t>
            </a:r>
          </a:p>
          <a:p>
            <a:pPr algn="just">
              <a:buNone/>
            </a:pPr>
            <a:r>
              <a:rPr lang="en-US" dirty="0" smtClean="0"/>
              <a:t>	(add this to table created earlier and show your Teacher)</a:t>
            </a:r>
          </a:p>
          <a:p>
            <a:pPr algn="just">
              <a:buNone/>
            </a:pPr>
            <a:r>
              <a:rPr lang="en-US" b="1" dirty="0" smtClean="0"/>
              <a:t>Cell Spacing</a:t>
            </a:r>
            <a:endParaRPr lang="en-US" dirty="0" smtClean="0"/>
          </a:p>
          <a:p>
            <a:pPr algn="just"/>
            <a:r>
              <a:rPr lang="en-US" dirty="0" smtClean="0"/>
              <a:t>Cell spacing is similar to cell padding except that it affects the amount of space between cells—that is, the width of the space between the inner and outer lines that make up the table border. </a:t>
            </a:r>
          </a:p>
          <a:p>
            <a:pPr algn="just"/>
            <a:r>
              <a:rPr lang="en-US" dirty="0" smtClean="0"/>
              <a:t>The </a:t>
            </a:r>
            <a:r>
              <a:rPr lang="en-US" dirty="0" err="1" smtClean="0"/>
              <a:t>cellspacing</a:t>
            </a:r>
            <a:r>
              <a:rPr lang="en-US" dirty="0" smtClean="0"/>
              <a:t> attribute in the &lt;table&gt; element affects the spacing for the table. Cell spacing is two pixels by default.</a:t>
            </a:r>
          </a:p>
          <a:p>
            <a:pPr algn="just"/>
            <a:r>
              <a:rPr lang="en-US" dirty="0" smtClean="0"/>
              <a:t>&lt;table border=”4” width=”100%” </a:t>
            </a:r>
            <a:r>
              <a:rPr lang="en-US" dirty="0" err="1" smtClean="0"/>
              <a:t>cellpadding</a:t>
            </a:r>
            <a:r>
              <a:rPr lang="en-US" dirty="0" smtClean="0"/>
              <a:t>=”10” </a:t>
            </a:r>
            <a:r>
              <a:rPr lang="en-US" dirty="0" err="1" smtClean="0"/>
              <a:t>cellspacing</a:t>
            </a:r>
            <a:r>
              <a:rPr lang="en-US" dirty="0" smtClean="0"/>
              <a:t>=”8”&gt;</a:t>
            </a:r>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Column Widths </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en-US" dirty="0" smtClean="0"/>
              <a:t>You also can apply the width attribute to individual cells (&lt;</a:t>
            </a:r>
            <a:r>
              <a:rPr lang="en-US" dirty="0" err="1" smtClean="0"/>
              <a:t>th</a:t>
            </a:r>
            <a:r>
              <a:rPr lang="en-US" dirty="0" smtClean="0"/>
              <a:t>&gt; or &lt;td&gt;) to indicate the width of columns in a table. (width in % or pixel)</a:t>
            </a:r>
          </a:p>
          <a:p>
            <a:pPr>
              <a:buNone/>
            </a:pPr>
            <a:endParaRPr lang="en-US" dirty="0" smtClean="0"/>
          </a:p>
          <a:p>
            <a:pPr>
              <a:buNone/>
            </a:pPr>
            <a:r>
              <a:rPr lang="en-US" dirty="0" smtClean="0"/>
              <a:t>&lt;table border=”1” width=”100%”&gt; </a:t>
            </a:r>
          </a:p>
          <a:p>
            <a:pPr>
              <a:buNone/>
            </a:pPr>
            <a:r>
              <a:rPr lang="en-US" dirty="0" smtClean="0"/>
              <a:t>&lt;caption&gt;Vital Statistics&lt;/caption&gt;</a:t>
            </a:r>
          </a:p>
          <a:p>
            <a:pPr>
              <a:buNone/>
            </a:pPr>
            <a:r>
              <a:rPr lang="en-US" dirty="0" smtClean="0"/>
              <a:t> &lt;</a:t>
            </a:r>
            <a:r>
              <a:rPr lang="en-US" dirty="0" err="1" smtClean="0"/>
              <a:t>tr</a:t>
            </a:r>
            <a:r>
              <a:rPr lang="en-US" dirty="0" smtClean="0"/>
              <a:t>&gt;</a:t>
            </a:r>
          </a:p>
          <a:p>
            <a:pPr>
              <a:buNone/>
            </a:pPr>
            <a:r>
              <a:rPr lang="en-US" dirty="0" smtClean="0"/>
              <a:t> &lt;</a:t>
            </a:r>
            <a:r>
              <a:rPr lang="en-US" dirty="0" err="1" smtClean="0"/>
              <a:t>th</a:t>
            </a:r>
            <a:r>
              <a:rPr lang="en-US" dirty="0" smtClean="0"/>
              <a:t> width=”40%”&gt;Name&lt;/</a:t>
            </a:r>
            <a:r>
              <a:rPr lang="en-US" dirty="0" err="1" smtClean="0"/>
              <a:t>th</a:t>
            </a:r>
            <a:r>
              <a:rPr lang="en-US" dirty="0" smtClean="0"/>
              <a:t>&gt;</a:t>
            </a:r>
          </a:p>
          <a:p>
            <a:pPr>
              <a:buNone/>
            </a:pPr>
            <a:r>
              <a:rPr lang="en-US" dirty="0" smtClean="0"/>
              <a:t> &lt;</a:t>
            </a:r>
            <a:r>
              <a:rPr lang="en-US" dirty="0" err="1" smtClean="0"/>
              <a:t>th</a:t>
            </a:r>
            <a:r>
              <a:rPr lang="en-US" dirty="0" smtClean="0"/>
              <a:t> width=”20%”&gt;Height&lt;/</a:t>
            </a:r>
            <a:r>
              <a:rPr lang="en-US" dirty="0" err="1" smtClean="0"/>
              <a:t>th</a:t>
            </a:r>
            <a:r>
              <a:rPr lang="en-US" dirty="0" smtClean="0"/>
              <a:t>&gt;</a:t>
            </a:r>
          </a:p>
          <a:p>
            <a:pPr>
              <a:buNone/>
            </a:pPr>
            <a:r>
              <a:rPr lang="en-US" dirty="0" smtClean="0"/>
              <a:t> &lt;</a:t>
            </a:r>
            <a:r>
              <a:rPr lang="en-US" dirty="0" err="1" smtClean="0"/>
              <a:t>th</a:t>
            </a:r>
            <a:r>
              <a:rPr lang="en-US" dirty="0" smtClean="0"/>
              <a:t> width=”20%”&gt;Weight&lt;/</a:t>
            </a:r>
            <a:r>
              <a:rPr lang="en-US" dirty="0" err="1" smtClean="0"/>
              <a:t>th</a:t>
            </a:r>
            <a:r>
              <a:rPr lang="en-US" dirty="0" smtClean="0"/>
              <a:t>&gt;</a:t>
            </a:r>
          </a:p>
          <a:p>
            <a:pPr>
              <a:buNone/>
            </a:pPr>
            <a:r>
              <a:rPr lang="en-US" dirty="0" smtClean="0"/>
              <a:t> &lt;</a:t>
            </a:r>
            <a:r>
              <a:rPr lang="en-US" dirty="0" err="1" smtClean="0"/>
              <a:t>th</a:t>
            </a:r>
            <a:r>
              <a:rPr lang="en-US" dirty="0" smtClean="0"/>
              <a:t> width=”20%”&gt;Eye Color&lt;/</a:t>
            </a:r>
            <a:r>
              <a:rPr lang="en-US" dirty="0" err="1" smtClean="0"/>
              <a:t>th</a:t>
            </a:r>
            <a:r>
              <a:rPr lang="en-US" dirty="0" smtClean="0"/>
              <a:t>&gt;</a:t>
            </a:r>
          </a:p>
          <a:p>
            <a:pPr>
              <a:buNone/>
            </a:pPr>
            <a:r>
              <a:rPr lang="en-US" dirty="0" smtClean="0"/>
              <a:t> &lt;/</a:t>
            </a:r>
            <a:r>
              <a:rPr lang="en-US" dirty="0" err="1" smtClean="0"/>
              <a:t>tr</a:t>
            </a:r>
            <a:r>
              <a:rPr lang="en-US" dirty="0" smtClean="0"/>
              <a:t>&gt;</a:t>
            </a:r>
          </a:p>
          <a:p>
            <a:pPr>
              <a:buNone/>
            </a:pPr>
            <a:r>
              <a:rPr lang="en-US" dirty="0" smtClean="0"/>
              <a:t> &lt;/table&gt;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Other table attributes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09600"/>
            <a:ext cx="8763000" cy="6248400"/>
          </a:xfrm>
        </p:spPr>
        <p:txBody>
          <a:bodyPr>
            <a:normAutofit fontScale="92500" lnSpcReduction="10000"/>
          </a:bodyPr>
          <a:lstStyle/>
          <a:p>
            <a:r>
              <a:rPr lang="en-US" b="1" dirty="0" smtClean="0"/>
              <a:t> Cell Color and Alignment</a:t>
            </a:r>
          </a:p>
          <a:p>
            <a:r>
              <a:rPr lang="en-US" b="1" dirty="0" smtClean="0"/>
              <a:t>Cell Background Colors</a:t>
            </a:r>
            <a:endParaRPr lang="en-US" dirty="0" smtClean="0"/>
          </a:p>
          <a:p>
            <a:r>
              <a:rPr lang="en-US" b="1" dirty="0" smtClean="0"/>
              <a:t>Border Colors</a:t>
            </a:r>
          </a:p>
          <a:p>
            <a:r>
              <a:rPr lang="en-US" dirty="0" smtClean="0"/>
              <a:t>&lt;table border=”10” </a:t>
            </a:r>
            <a:r>
              <a:rPr lang="en-US" dirty="0" err="1" smtClean="0"/>
              <a:t>bordercolorlight</a:t>
            </a:r>
            <a:r>
              <a:rPr lang="en-US" dirty="0" smtClean="0"/>
              <a:t>=”Red” </a:t>
            </a:r>
            <a:r>
              <a:rPr lang="en-US" dirty="0" err="1" smtClean="0"/>
              <a:t>bordercolordark</a:t>
            </a:r>
            <a:r>
              <a:rPr lang="en-US" dirty="0" smtClean="0"/>
              <a:t>=”Black” </a:t>
            </a:r>
            <a:r>
              <a:rPr lang="en-US" dirty="0" err="1" smtClean="0"/>
              <a:t>bgcolor</a:t>
            </a:r>
            <a:r>
              <a:rPr lang="en-US" dirty="0" smtClean="0"/>
              <a:t>=”#</a:t>
            </a:r>
            <a:r>
              <a:rPr lang="en-US" dirty="0" err="1" smtClean="0"/>
              <a:t>ffffff</a:t>
            </a:r>
            <a:r>
              <a:rPr lang="en-US" dirty="0" smtClean="0"/>
              <a:t>” width=”50%”&gt;</a:t>
            </a:r>
          </a:p>
          <a:p>
            <a:r>
              <a:rPr lang="en-US" b="1" dirty="0" smtClean="0"/>
              <a:t>Table Alignment </a:t>
            </a:r>
            <a:endParaRPr lang="en-US" dirty="0" smtClean="0"/>
          </a:p>
          <a:p>
            <a:r>
              <a:rPr lang="en-US" dirty="0" smtClean="0"/>
              <a:t>&lt;table border=”1” align=”left” width=”70%”&gt;</a:t>
            </a:r>
          </a:p>
          <a:p>
            <a:r>
              <a:rPr lang="en-US" b="1" dirty="0" smtClean="0"/>
              <a:t>Cell Alignment </a:t>
            </a:r>
          </a:p>
          <a:p>
            <a:r>
              <a:rPr lang="en-US" dirty="0" smtClean="0"/>
              <a:t> &lt;td align=”LEFT” </a:t>
            </a:r>
            <a:r>
              <a:rPr lang="en-US" dirty="0" err="1" smtClean="0"/>
              <a:t>valign</a:t>
            </a:r>
            <a:r>
              <a:rPr lang="en-US" dirty="0" smtClean="0"/>
              <a:t>=”TOP”&gt;&lt;</a:t>
            </a:r>
            <a:r>
              <a:rPr lang="en-US" dirty="0" err="1" smtClean="0"/>
              <a:t>img</a:t>
            </a:r>
            <a:r>
              <a:rPr lang="en-US" dirty="0" smtClean="0"/>
              <a:t> </a:t>
            </a:r>
            <a:r>
              <a:rPr lang="en-US" dirty="0" err="1" smtClean="0"/>
              <a:t>src</a:t>
            </a:r>
            <a:r>
              <a:rPr lang="en-US" dirty="0" smtClean="0"/>
              <a:t>=”button.gif” alt=”” /&gt;&lt;/td&gt;</a:t>
            </a:r>
          </a:p>
          <a:p>
            <a:r>
              <a:rPr lang="en-US" dirty="0" smtClean="0"/>
              <a:t> &lt;td align=”CENTER” &lt;</a:t>
            </a:r>
            <a:r>
              <a:rPr lang="en-US" dirty="0" err="1" smtClean="0"/>
              <a:t>img</a:t>
            </a:r>
            <a:r>
              <a:rPr lang="en-US" dirty="0" smtClean="0"/>
              <a:t> </a:t>
            </a:r>
            <a:r>
              <a:rPr lang="en-US" dirty="0" err="1" smtClean="0"/>
              <a:t>src</a:t>
            </a:r>
            <a:r>
              <a:rPr lang="en-US" dirty="0" smtClean="0"/>
              <a:t>=”button.gif” alt=”” /&gt;&lt;/td&gt;</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Spanning Multiple Rows or Columns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5943600"/>
          </a:xfrm>
        </p:spPr>
        <p:txBody>
          <a:bodyPr>
            <a:normAutofit/>
          </a:bodyPr>
          <a:lstStyle/>
          <a:p>
            <a:r>
              <a:rPr lang="en-US" dirty="0" smtClean="0"/>
              <a:t>The tables you’ve created up to this point all had one value per cell or the occasional empty cell. You also can create cells that span multiple rows or columns within the table. </a:t>
            </a:r>
          </a:p>
          <a:p>
            <a:r>
              <a:rPr lang="en-GB" dirty="0" smtClean="0"/>
              <a:t>&lt;TITLE&gt; Using Tables and Its Attributes &lt;/TITLE&gt;</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55000" lnSpcReduction="20000"/>
          </a:bodyPr>
          <a:lstStyle/>
          <a:p>
            <a:pPr>
              <a:buNone/>
            </a:pPr>
            <a:r>
              <a:rPr lang="en-US" dirty="0" smtClean="0"/>
              <a:t>&lt;BODY&gt; </a:t>
            </a:r>
          </a:p>
          <a:p>
            <a:pPr>
              <a:buNone/>
            </a:pPr>
            <a:r>
              <a:rPr lang="en-US" dirty="0" smtClean="0"/>
              <a:t> &lt;TABLE border ="1" &gt;</a:t>
            </a:r>
          </a:p>
          <a:p>
            <a:pPr>
              <a:buNone/>
            </a:pPr>
            <a:r>
              <a:rPr lang="en-US" dirty="0" smtClean="0"/>
              <a:t> &lt;TR&gt;</a:t>
            </a:r>
          </a:p>
          <a:p>
            <a:pPr>
              <a:buNone/>
            </a:pPr>
            <a:r>
              <a:rPr lang="en-US" dirty="0" smtClean="0"/>
              <a:t> &lt;TH&gt;Student&lt;/TH&gt;</a:t>
            </a:r>
          </a:p>
          <a:p>
            <a:pPr>
              <a:buNone/>
            </a:pPr>
            <a:r>
              <a:rPr lang="en-US" dirty="0" smtClean="0"/>
              <a:t> &lt;TH&gt;COSC 311&lt;/TH&gt;</a:t>
            </a:r>
          </a:p>
          <a:p>
            <a:pPr>
              <a:buNone/>
            </a:pPr>
            <a:r>
              <a:rPr lang="en-US" dirty="0" smtClean="0"/>
              <a:t> &lt;TH&gt;COSC 312&lt;/TH&gt;</a:t>
            </a:r>
          </a:p>
          <a:p>
            <a:pPr>
              <a:buNone/>
            </a:pPr>
            <a:r>
              <a:rPr lang="en-US" dirty="0" smtClean="0"/>
              <a:t> &lt;TH&gt;GPA&lt;/TH&gt; </a:t>
            </a:r>
          </a:p>
          <a:p>
            <a:pPr>
              <a:buNone/>
            </a:pPr>
            <a:r>
              <a:rPr lang="en-US" dirty="0" smtClean="0"/>
              <a:t> &lt;/TR&gt;</a:t>
            </a:r>
          </a:p>
          <a:p>
            <a:pPr>
              <a:buNone/>
            </a:pPr>
            <a:r>
              <a:rPr lang="en-US" dirty="0" smtClean="0"/>
              <a:t> &lt;TR&gt;</a:t>
            </a:r>
          </a:p>
          <a:p>
            <a:pPr>
              <a:buNone/>
            </a:pPr>
            <a:r>
              <a:rPr lang="en-US" dirty="0" smtClean="0"/>
              <a:t>&lt;TH&gt;James </a:t>
            </a:r>
            <a:r>
              <a:rPr lang="en-US" dirty="0" err="1" smtClean="0"/>
              <a:t>Harunna</a:t>
            </a:r>
            <a:r>
              <a:rPr lang="en-US" dirty="0" smtClean="0"/>
              <a:t> &lt;/TH&gt;&lt;TD&gt;80&lt;/TD&gt;</a:t>
            </a:r>
          </a:p>
          <a:p>
            <a:pPr>
              <a:buNone/>
            </a:pPr>
            <a:r>
              <a:rPr lang="en-US" dirty="0" smtClean="0"/>
              <a:t> &lt;TD&gt;75&lt;/TD&gt;</a:t>
            </a:r>
          </a:p>
          <a:p>
            <a:pPr>
              <a:buNone/>
            </a:pPr>
            <a:r>
              <a:rPr lang="en-US" dirty="0" smtClean="0"/>
              <a:t> &lt;TD ROWSPAN="3"&gt;N/A&lt;/TD&gt;  </a:t>
            </a:r>
          </a:p>
          <a:p>
            <a:pPr>
              <a:buNone/>
            </a:pPr>
            <a:r>
              <a:rPr lang="en-US" dirty="0" smtClean="0"/>
              <a:t> &lt;/TR&gt;</a:t>
            </a:r>
          </a:p>
          <a:p>
            <a:pPr>
              <a:buNone/>
            </a:pPr>
            <a:r>
              <a:rPr lang="en-US" dirty="0" smtClean="0"/>
              <a:t> &lt;TR&gt;</a:t>
            </a:r>
          </a:p>
          <a:p>
            <a:pPr>
              <a:buNone/>
            </a:pPr>
            <a:r>
              <a:rPr lang="en-US" dirty="0" smtClean="0"/>
              <a:t> &lt;TH&gt;</a:t>
            </a:r>
            <a:r>
              <a:rPr lang="en-US" dirty="0" err="1" smtClean="0"/>
              <a:t>Nwosu</a:t>
            </a:r>
            <a:r>
              <a:rPr lang="en-US" dirty="0" smtClean="0"/>
              <a:t> Daniel&lt;/TH&gt;&lt;TD&gt;70&lt;/TD&gt;</a:t>
            </a:r>
          </a:p>
          <a:p>
            <a:pPr>
              <a:buNone/>
            </a:pPr>
            <a:r>
              <a:rPr lang="en-US" dirty="0" smtClean="0"/>
              <a:t> &lt;TD&gt;90&lt;/TD&gt; </a:t>
            </a:r>
          </a:p>
          <a:p>
            <a:pPr>
              <a:buNone/>
            </a:pPr>
            <a:r>
              <a:rPr lang="en-US" dirty="0" smtClean="0"/>
              <a:t> &lt;/TR&gt;</a:t>
            </a:r>
          </a:p>
          <a:p>
            <a:pPr>
              <a:buNone/>
            </a:pPr>
            <a:r>
              <a:rPr lang="en-US" dirty="0" smtClean="0"/>
              <a:t> &lt;TR&gt;</a:t>
            </a:r>
          </a:p>
          <a:p>
            <a:pPr>
              <a:buNone/>
            </a:pPr>
            <a:r>
              <a:rPr lang="en-US" dirty="0" smtClean="0"/>
              <a:t>&lt;TH&gt;Destiny Joy&lt;/TH&gt;&lt;TD COLSPAN="2"&gt;Dropped Course&lt;/TD&gt; </a:t>
            </a:r>
          </a:p>
          <a:p>
            <a:pPr>
              <a:buNone/>
            </a:pPr>
            <a:r>
              <a:rPr lang="en-US" dirty="0" smtClean="0"/>
              <a:t> &lt;/TR&gt;</a:t>
            </a:r>
          </a:p>
          <a:p>
            <a:pPr>
              <a:buNone/>
            </a:pPr>
            <a:r>
              <a:rPr lang="en-US" dirty="0" smtClean="0"/>
              <a:t> &lt;/TABLE&gt; </a:t>
            </a:r>
          </a:p>
          <a:p>
            <a:pPr>
              <a:buNone/>
            </a:pPr>
            <a:r>
              <a:rPr lang="en-US" dirty="0" smtClean="0"/>
              <a:t> &lt;/body&gt;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lstStyle/>
          <a:p>
            <a:r>
              <a:rPr lang="en-US" b="1" dirty="0" smtClean="0">
                <a:effectLst>
                  <a:outerShdw blurRad="38100" dist="38100" dir="2700000" algn="tl">
                    <a:srgbClr val="000000">
                      <a:alpha val="43137"/>
                    </a:srgbClr>
                  </a:outerShdw>
                </a:effectLst>
              </a:rPr>
              <a:t>Objectives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990600"/>
            <a:ext cx="8610600" cy="5715000"/>
          </a:xfrm>
        </p:spPr>
        <p:txBody>
          <a:bodyPr>
            <a:noAutofit/>
          </a:bodyPr>
          <a:lstStyle/>
          <a:p>
            <a:pPr algn="l"/>
            <a:r>
              <a:rPr lang="en-US" sz="3400" dirty="0" smtClean="0">
                <a:solidFill>
                  <a:schemeClr val="tx1"/>
                </a:solidFill>
              </a:rPr>
              <a:t>At the end of this lesson, you should be able to do the following:</a:t>
            </a:r>
          </a:p>
          <a:p>
            <a:pPr algn="l"/>
            <a:r>
              <a:rPr lang="en-US" sz="3400" dirty="0" smtClean="0">
                <a:solidFill>
                  <a:schemeClr val="tx1"/>
                </a:solidFill>
              </a:rPr>
              <a:t>• Defining tables in HTML</a:t>
            </a:r>
          </a:p>
          <a:p>
            <a:pPr algn="l"/>
            <a:r>
              <a:rPr lang="en-US" sz="3400" dirty="0" smtClean="0">
                <a:solidFill>
                  <a:schemeClr val="tx1"/>
                </a:solidFill>
              </a:rPr>
              <a:t> • Creating captions, rows, and heading and data cells</a:t>
            </a:r>
          </a:p>
          <a:p>
            <a:pPr algn="l"/>
            <a:r>
              <a:rPr lang="en-US" sz="3400" dirty="0" smtClean="0">
                <a:solidFill>
                  <a:schemeClr val="tx1"/>
                </a:solidFill>
              </a:rPr>
              <a:t>• Modifying cell alignment</a:t>
            </a:r>
          </a:p>
          <a:p>
            <a:pPr algn="l"/>
            <a:r>
              <a:rPr lang="en-US" sz="3400" dirty="0" smtClean="0">
                <a:solidFill>
                  <a:schemeClr val="tx1"/>
                </a:solidFill>
              </a:rPr>
              <a:t> • Creating cells that span multiple rows or columns</a:t>
            </a:r>
          </a:p>
          <a:p>
            <a:pPr algn="l"/>
            <a:r>
              <a:rPr lang="en-US" sz="3400" dirty="0" smtClean="0">
                <a:solidFill>
                  <a:schemeClr val="tx1"/>
                </a:solidFill>
              </a:rPr>
              <a:t> • Adding color to tables</a:t>
            </a:r>
          </a:p>
          <a:p>
            <a:pPr algn="l"/>
            <a:r>
              <a:rPr lang="en-US" sz="3400" dirty="0" smtClean="0">
                <a:solidFill>
                  <a:schemeClr val="tx1"/>
                </a:solidFill>
              </a:rPr>
              <a:t> </a:t>
            </a:r>
            <a:endParaRPr lang="en-US" sz="3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effectLst>
                  <a:outerShdw blurRad="38100" dist="38100" dir="2700000" algn="tl">
                    <a:srgbClr val="000000">
                      <a:alpha val="43137"/>
                    </a:srgbClr>
                  </a:outerShdw>
                </a:effectLst>
              </a:rPr>
              <a:t>Defining Tables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2209800"/>
            <a:ext cx="8534400" cy="4419600"/>
          </a:xfrm>
        </p:spPr>
        <p:txBody>
          <a:bodyPr>
            <a:normAutofit/>
          </a:bodyPr>
          <a:lstStyle/>
          <a:p>
            <a:pPr algn="l"/>
            <a:r>
              <a:rPr lang="en-US" b="1" dirty="0" smtClean="0">
                <a:solidFill>
                  <a:schemeClr val="tx1"/>
                </a:solidFill>
                <a:effectLst>
                  <a:outerShdw blurRad="38100" dist="38100" dir="2700000" algn="tl">
                    <a:srgbClr val="000000">
                      <a:alpha val="43137"/>
                    </a:srgbClr>
                  </a:outerShdw>
                </a:effectLst>
              </a:rPr>
              <a:t>Introduction</a:t>
            </a:r>
          </a:p>
          <a:p>
            <a:pPr algn="just"/>
            <a:r>
              <a:rPr lang="en-US" dirty="0" smtClean="0">
                <a:solidFill>
                  <a:schemeClr val="tx1"/>
                </a:solidFill>
              </a:rPr>
              <a:t>Tables were officially introduced in HTML 3.2. Since then, they’ve had an enormous influence on Web page design and construction. HTML 4.01 includes changes that improve the way tables are loaded and displayed in browsers.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86800" cy="1470025"/>
          </a:xfrm>
        </p:spPr>
        <p:txBody>
          <a:bodyPr>
            <a:normAutofit fontScale="90000"/>
          </a:bodyPr>
          <a:lstStyle/>
          <a:p>
            <a:r>
              <a:rPr lang="en-US" b="1" dirty="0" smtClean="0">
                <a:effectLst>
                  <a:outerShdw blurRad="38100" dist="38100" dir="2700000" algn="tl">
                    <a:srgbClr val="000000">
                      <a:alpha val="43137"/>
                    </a:srgbClr>
                  </a:outerShdw>
                </a:effectLst>
              </a:rPr>
              <a:t>Creating captions, rows, and heading and data cells</a:t>
            </a:r>
            <a:r>
              <a:rPr lang="en-US" dirty="0" smtClean="0"/>
              <a:t/>
            </a:r>
            <a:br>
              <a:rPr lang="en-US" dirty="0" smtClean="0"/>
            </a:br>
            <a:endParaRPr lang="en-US" dirty="0"/>
          </a:p>
        </p:txBody>
      </p:sp>
      <p:sp>
        <p:nvSpPr>
          <p:cNvPr id="3" name="Subtitle 2"/>
          <p:cNvSpPr>
            <a:spLocks noGrp="1"/>
          </p:cNvSpPr>
          <p:nvPr>
            <p:ph type="subTitle" idx="1"/>
          </p:nvPr>
        </p:nvSpPr>
        <p:spPr>
          <a:xfrm>
            <a:off x="152400" y="1447800"/>
            <a:ext cx="8763000" cy="5105400"/>
          </a:xfrm>
        </p:spPr>
        <p:txBody>
          <a:bodyPr>
            <a:normAutofit/>
          </a:bodyPr>
          <a:lstStyle/>
          <a:p>
            <a:pPr algn="just"/>
            <a:r>
              <a:rPr lang="en-US" dirty="0" smtClean="0">
                <a:solidFill>
                  <a:schemeClr val="tx1"/>
                </a:solidFill>
              </a:rPr>
              <a:t>Creating tables in HTML is a degree more complex than anything you’ve seen so far in this lessons. Think about how many different types of tables there are. A table can be a 3-by-3 grid with labels across the top, or two side-by-side cells, or a complex Excel spreadsheet that comprises many rows and columns of various sizes. Representing tables in HTML is heavy on tags, and the tags can be hard to keep track of when you get going.</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b="1" dirty="0" smtClean="0">
                <a:effectLst>
                  <a:outerShdw blurRad="38100" dist="38100" dir="2700000" algn="tl">
                    <a:srgbClr val="000000">
                      <a:alpha val="43137"/>
                    </a:srgbClr>
                  </a:outerShdw>
                </a:effectLst>
              </a:rPr>
              <a:t>Table Parts</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838200"/>
            <a:ext cx="8534400" cy="5715000"/>
          </a:xfrm>
        </p:spPr>
        <p:txBody>
          <a:bodyPr>
            <a:normAutofit fontScale="92500" lnSpcReduction="20000"/>
          </a:bodyPr>
          <a:lstStyle/>
          <a:p>
            <a:pPr algn="just"/>
            <a:r>
              <a:rPr lang="en-US" dirty="0" smtClean="0">
                <a:solidFill>
                  <a:schemeClr val="tx1"/>
                </a:solidFill>
              </a:rPr>
              <a:t>Before getting into the actual HTML code to create a table, let’s look at the following terms so that we both know what we’re talking about:</a:t>
            </a:r>
          </a:p>
          <a:p>
            <a:pPr algn="just"/>
            <a:r>
              <a:rPr lang="en-US" dirty="0" smtClean="0">
                <a:solidFill>
                  <a:schemeClr val="tx1"/>
                </a:solidFill>
              </a:rPr>
              <a:t>• The </a:t>
            </a:r>
            <a:r>
              <a:rPr lang="en-US" b="1" dirty="0" smtClean="0">
                <a:solidFill>
                  <a:schemeClr val="tx1"/>
                </a:solidFill>
              </a:rPr>
              <a:t>caption</a:t>
            </a:r>
            <a:r>
              <a:rPr lang="en-US" dirty="0" smtClean="0">
                <a:solidFill>
                  <a:schemeClr val="tx1"/>
                </a:solidFill>
              </a:rPr>
              <a:t> also called title comes before the heading and are optional.</a:t>
            </a:r>
          </a:p>
          <a:p>
            <a:pPr algn="just"/>
            <a:r>
              <a:rPr lang="en-US" dirty="0" smtClean="0">
                <a:solidFill>
                  <a:schemeClr val="tx1"/>
                </a:solidFill>
              </a:rPr>
              <a:t>• The table </a:t>
            </a:r>
            <a:r>
              <a:rPr lang="en-US" b="1" dirty="0" smtClean="0">
                <a:solidFill>
                  <a:schemeClr val="tx1"/>
                </a:solidFill>
              </a:rPr>
              <a:t>headings</a:t>
            </a:r>
            <a:r>
              <a:rPr lang="en-US" dirty="0" smtClean="0">
                <a:solidFill>
                  <a:schemeClr val="tx1"/>
                </a:solidFill>
              </a:rPr>
              <a:t> label the rows, columns, or both. Usually they’re in an emphasized font that’s different from the rest of the table. They’re optional.</a:t>
            </a:r>
          </a:p>
          <a:p>
            <a:pPr algn="just"/>
            <a:r>
              <a:rPr lang="en-US" dirty="0" smtClean="0">
                <a:solidFill>
                  <a:schemeClr val="tx1"/>
                </a:solidFill>
              </a:rPr>
              <a:t> • Table </a:t>
            </a:r>
            <a:r>
              <a:rPr lang="en-US" b="1" dirty="0" smtClean="0">
                <a:solidFill>
                  <a:schemeClr val="tx1"/>
                </a:solidFill>
              </a:rPr>
              <a:t>cells</a:t>
            </a:r>
            <a:r>
              <a:rPr lang="en-US" dirty="0" smtClean="0">
                <a:solidFill>
                  <a:schemeClr val="tx1"/>
                </a:solidFill>
              </a:rPr>
              <a:t> are the individual squares in the table. A cell can contain normal table data or a table heading.</a:t>
            </a:r>
          </a:p>
          <a:p>
            <a:pPr algn="just"/>
            <a:r>
              <a:rPr lang="en-US" dirty="0" smtClean="0">
                <a:solidFill>
                  <a:schemeClr val="tx1"/>
                </a:solidFill>
              </a:rPr>
              <a:t>• Table </a:t>
            </a:r>
            <a:r>
              <a:rPr lang="en-US" b="1" dirty="0" smtClean="0">
                <a:solidFill>
                  <a:schemeClr val="tx1"/>
                </a:solidFill>
              </a:rPr>
              <a:t>data </a:t>
            </a:r>
            <a:r>
              <a:rPr lang="en-US" dirty="0" smtClean="0">
                <a:solidFill>
                  <a:schemeClr val="tx1"/>
                </a:solidFill>
              </a:rPr>
              <a:t>is the values in the table itself. The combination of the table headings and table data makes up the sum of the table.</a:t>
            </a:r>
          </a:p>
          <a:p>
            <a:pPr algn="just"/>
            <a:r>
              <a:rPr lang="en-US" dirty="0" smtClean="0">
                <a:solidFill>
                  <a:schemeClr val="tx1"/>
                </a:solidFill>
              </a:rPr>
              <a:t>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772400" cy="1470025"/>
          </a:xfrm>
        </p:spPr>
        <p:txBody>
          <a:bodyPr/>
          <a:lstStyle/>
          <a:p>
            <a:r>
              <a:rPr lang="en-US" b="1" dirty="0" smtClean="0">
                <a:effectLst>
                  <a:outerShdw blurRad="38100" dist="38100" dir="2700000" algn="tl">
                    <a:srgbClr val="000000">
                      <a:alpha val="43137"/>
                    </a:srgbClr>
                  </a:outerShdw>
                </a:effectLst>
              </a:rPr>
              <a:t>Table Parts</a:t>
            </a:r>
            <a:endParaRPr lang="en-US"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914400" y="5981700"/>
            <a:ext cx="6400800" cy="1752600"/>
          </a:xfrm>
        </p:spPr>
        <p:txBody>
          <a:bodyPr/>
          <a:lstStyle/>
          <a:p>
            <a:r>
              <a:rPr lang="en-US" dirty="0" smtClean="0">
                <a:solidFill>
                  <a:schemeClr val="tx1"/>
                </a:solidFill>
              </a:rPr>
              <a:t>Figure 1</a:t>
            </a:r>
            <a:endParaRPr lang="en-US" dirty="0">
              <a:solidFill>
                <a:schemeClr val="tx1"/>
              </a:solidFill>
            </a:endParaRPr>
          </a:p>
        </p:txBody>
      </p:sp>
      <p:pic>
        <p:nvPicPr>
          <p:cNvPr id="4" name="Picture 3"/>
          <p:cNvPicPr/>
          <p:nvPr/>
        </p:nvPicPr>
        <p:blipFill>
          <a:blip r:embed="rId2" cstate="print"/>
          <a:srcRect/>
          <a:stretch>
            <a:fillRect/>
          </a:stretch>
        </p:blipFill>
        <p:spPr bwMode="auto">
          <a:xfrm>
            <a:off x="457200" y="838200"/>
            <a:ext cx="91440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t>The &lt;table&gt; Element </a:t>
            </a:r>
            <a:r>
              <a:rPr lang="en-US" dirty="0" smtClean="0"/>
              <a:t/>
            </a:r>
            <a:br>
              <a:rPr lang="en-US" dirty="0" smtClean="0"/>
            </a:br>
            <a:endParaRPr lang="en-US" dirty="0"/>
          </a:p>
        </p:txBody>
      </p:sp>
      <p:sp>
        <p:nvSpPr>
          <p:cNvPr id="3" name="Subtitle 2"/>
          <p:cNvSpPr>
            <a:spLocks noGrp="1"/>
          </p:cNvSpPr>
          <p:nvPr>
            <p:ph type="subTitle" idx="1"/>
          </p:nvPr>
        </p:nvSpPr>
        <p:spPr>
          <a:xfrm>
            <a:off x="609600" y="1219200"/>
            <a:ext cx="8077200" cy="5181600"/>
          </a:xfrm>
        </p:spPr>
        <p:txBody>
          <a:bodyPr>
            <a:normAutofit/>
          </a:bodyPr>
          <a:lstStyle/>
          <a:p>
            <a:pPr algn="just"/>
            <a:r>
              <a:rPr lang="en-US" dirty="0" smtClean="0">
                <a:solidFill>
                  <a:schemeClr val="tx1"/>
                </a:solidFill>
              </a:rPr>
              <a:t>To create a table in HTML, you use the &lt;table&gt;...&lt;/table&gt; element to enclose the code for an optional caption, and then add the contents of the table itself: </a:t>
            </a:r>
          </a:p>
          <a:p>
            <a:pPr algn="just"/>
            <a:r>
              <a:rPr lang="en-US" dirty="0" smtClean="0">
                <a:solidFill>
                  <a:schemeClr val="tx1"/>
                </a:solidFill>
              </a:rPr>
              <a:t>&lt;table&gt; ...table caption (optional) and contents... &lt;/table&gt;</a:t>
            </a:r>
          </a:p>
          <a:p>
            <a:pPr algn="just"/>
            <a:r>
              <a:rPr lang="en-US" dirty="0" smtClean="0">
                <a:solidFill>
                  <a:schemeClr val="tx1"/>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763000" cy="6400800"/>
          </a:xfrm>
        </p:spPr>
        <p:txBody>
          <a:bodyPr>
            <a:noAutofit/>
          </a:bodyPr>
          <a:lstStyle/>
          <a:p>
            <a:pPr algn="l"/>
            <a:r>
              <a:rPr lang="en-US" sz="2400" b="1" dirty="0" smtClean="0">
                <a:solidFill>
                  <a:schemeClr val="tx1"/>
                </a:solidFill>
              </a:rPr>
              <a:t>Example</a:t>
            </a:r>
            <a:endParaRPr lang="en-US" sz="2400" dirty="0" smtClean="0">
              <a:solidFill>
                <a:schemeClr val="tx1"/>
              </a:solidFill>
            </a:endParaRPr>
          </a:p>
          <a:p>
            <a:pPr algn="l"/>
            <a:r>
              <a:rPr lang="en-US" sz="2400" dirty="0" smtClean="0">
                <a:solidFill>
                  <a:schemeClr val="tx1"/>
                </a:solidFill>
              </a:rPr>
              <a:t>&lt;table border="1"&gt; </a:t>
            </a:r>
          </a:p>
          <a:p>
            <a:pPr algn="l"/>
            <a:r>
              <a:rPr lang="en-US" sz="2400" dirty="0" smtClean="0">
                <a:solidFill>
                  <a:schemeClr val="tx1"/>
                </a:solidFill>
              </a:rPr>
              <a:t>&lt;caption&gt;Vital Statistics&lt;/caption&gt;</a:t>
            </a:r>
          </a:p>
          <a:p>
            <a:pPr algn="l"/>
            <a:r>
              <a:rPr lang="en-US" sz="2400" dirty="0" smtClean="0">
                <a:solidFill>
                  <a:schemeClr val="tx1"/>
                </a:solidFill>
              </a:rPr>
              <a:t> &lt;</a:t>
            </a:r>
            <a:r>
              <a:rPr lang="en-US" sz="2400" dirty="0" err="1" smtClean="0">
                <a:solidFill>
                  <a:schemeClr val="tx1"/>
                </a:solidFill>
              </a:rPr>
              <a:t>tr</a:t>
            </a:r>
            <a:r>
              <a:rPr lang="en-US" sz="2400" dirty="0" smtClean="0">
                <a:solidFill>
                  <a:schemeClr val="tx1"/>
                </a:solidFill>
              </a:rPr>
              <a:t>&gt;</a:t>
            </a:r>
          </a:p>
          <a:p>
            <a:pPr algn="l"/>
            <a:r>
              <a:rPr lang="en-US" sz="2400" dirty="0" smtClean="0">
                <a:solidFill>
                  <a:schemeClr val="tx1"/>
                </a:solidFill>
              </a:rPr>
              <a:t> &lt;</a:t>
            </a:r>
            <a:r>
              <a:rPr lang="en-US" sz="2400" dirty="0" err="1" smtClean="0">
                <a:solidFill>
                  <a:schemeClr val="tx1"/>
                </a:solidFill>
              </a:rPr>
              <a:t>th</a:t>
            </a:r>
            <a:r>
              <a:rPr lang="en-US" sz="2400" dirty="0" smtClean="0">
                <a:solidFill>
                  <a:schemeClr val="tx1"/>
                </a:solidFill>
              </a:rPr>
              <a:t>&gt;Name&lt;/</a:t>
            </a:r>
            <a:r>
              <a:rPr lang="en-US" sz="2400" dirty="0" err="1" smtClean="0">
                <a:solidFill>
                  <a:schemeClr val="tx1"/>
                </a:solidFill>
              </a:rPr>
              <a:t>th</a:t>
            </a:r>
            <a:r>
              <a:rPr lang="en-US" sz="2400" dirty="0" smtClean="0">
                <a:solidFill>
                  <a:schemeClr val="tx1"/>
                </a:solidFill>
              </a:rPr>
              <a:t>&gt; </a:t>
            </a:r>
          </a:p>
          <a:p>
            <a:pPr algn="l"/>
            <a:r>
              <a:rPr lang="en-US" sz="2400" dirty="0" smtClean="0">
                <a:solidFill>
                  <a:schemeClr val="tx1"/>
                </a:solidFill>
              </a:rPr>
              <a:t>&lt;</a:t>
            </a:r>
            <a:r>
              <a:rPr lang="en-US" sz="2400" dirty="0" err="1" smtClean="0">
                <a:solidFill>
                  <a:schemeClr val="tx1"/>
                </a:solidFill>
              </a:rPr>
              <a:t>th</a:t>
            </a:r>
            <a:r>
              <a:rPr lang="en-US" sz="2400" dirty="0" smtClean="0">
                <a:solidFill>
                  <a:schemeClr val="tx1"/>
                </a:solidFill>
              </a:rPr>
              <a:t>&gt;Height&lt;/</a:t>
            </a:r>
            <a:r>
              <a:rPr lang="en-US" sz="2400" dirty="0" err="1" smtClean="0">
                <a:solidFill>
                  <a:schemeClr val="tx1"/>
                </a:solidFill>
              </a:rPr>
              <a:t>th</a:t>
            </a:r>
            <a:r>
              <a:rPr lang="en-US" sz="2400" dirty="0" smtClean="0">
                <a:solidFill>
                  <a:schemeClr val="tx1"/>
                </a:solidFill>
              </a:rPr>
              <a:t>&gt;</a:t>
            </a:r>
          </a:p>
          <a:p>
            <a:pPr algn="l"/>
            <a:r>
              <a:rPr lang="en-US" sz="2400" dirty="0" smtClean="0">
                <a:solidFill>
                  <a:schemeClr val="tx1"/>
                </a:solidFill>
              </a:rPr>
              <a:t> &lt;</a:t>
            </a:r>
            <a:r>
              <a:rPr lang="en-US" sz="2400" dirty="0" err="1" smtClean="0">
                <a:solidFill>
                  <a:schemeClr val="tx1"/>
                </a:solidFill>
              </a:rPr>
              <a:t>th</a:t>
            </a:r>
            <a:r>
              <a:rPr lang="en-US" sz="2400" dirty="0" smtClean="0">
                <a:solidFill>
                  <a:schemeClr val="tx1"/>
                </a:solidFill>
              </a:rPr>
              <a:t>&gt;Weight&lt;/</a:t>
            </a:r>
            <a:r>
              <a:rPr lang="en-US" sz="2400" dirty="0" err="1" smtClean="0">
                <a:solidFill>
                  <a:schemeClr val="tx1"/>
                </a:solidFill>
              </a:rPr>
              <a:t>th</a:t>
            </a:r>
            <a:r>
              <a:rPr lang="en-US" sz="2400" dirty="0" smtClean="0">
                <a:solidFill>
                  <a:schemeClr val="tx1"/>
                </a:solidFill>
              </a:rPr>
              <a:t>&gt;</a:t>
            </a:r>
          </a:p>
          <a:p>
            <a:pPr algn="l"/>
            <a:r>
              <a:rPr lang="en-US" sz="2400" dirty="0" smtClean="0">
                <a:solidFill>
                  <a:schemeClr val="tx1"/>
                </a:solidFill>
              </a:rPr>
              <a:t> &lt;</a:t>
            </a:r>
            <a:r>
              <a:rPr lang="en-US" sz="2400" dirty="0" err="1" smtClean="0">
                <a:solidFill>
                  <a:schemeClr val="tx1"/>
                </a:solidFill>
              </a:rPr>
              <a:t>th</a:t>
            </a:r>
            <a:r>
              <a:rPr lang="en-US" sz="2400" dirty="0" smtClean="0">
                <a:solidFill>
                  <a:schemeClr val="tx1"/>
                </a:solidFill>
              </a:rPr>
              <a:t>&gt;Eye Color&lt;/</a:t>
            </a:r>
            <a:r>
              <a:rPr lang="en-US" sz="2400" dirty="0" err="1" smtClean="0">
                <a:solidFill>
                  <a:schemeClr val="tx1"/>
                </a:solidFill>
              </a:rPr>
              <a:t>th</a:t>
            </a:r>
            <a:r>
              <a:rPr lang="en-US" sz="2400" dirty="0" smtClean="0">
                <a:solidFill>
                  <a:schemeClr val="tx1"/>
                </a:solidFill>
              </a:rPr>
              <a:t>&gt;</a:t>
            </a:r>
          </a:p>
          <a:p>
            <a:pPr algn="l"/>
            <a:r>
              <a:rPr lang="en-US" sz="2400" dirty="0" smtClean="0">
                <a:solidFill>
                  <a:schemeClr val="tx1"/>
                </a:solidFill>
              </a:rPr>
              <a:t> &lt;/</a:t>
            </a:r>
            <a:r>
              <a:rPr lang="en-US" sz="2400" dirty="0" err="1" smtClean="0">
                <a:solidFill>
                  <a:schemeClr val="tx1"/>
                </a:solidFill>
              </a:rPr>
              <a:t>tr</a:t>
            </a:r>
            <a:r>
              <a:rPr lang="en-US" sz="2400" dirty="0" smtClean="0">
                <a:solidFill>
                  <a:schemeClr val="tx1"/>
                </a:solidFill>
              </a:rPr>
              <a:t>&gt;</a:t>
            </a:r>
          </a:p>
          <a:p>
            <a:pPr algn="l"/>
            <a:r>
              <a:rPr lang="en-US" sz="2400" dirty="0" smtClean="0">
                <a:solidFill>
                  <a:schemeClr val="tx1"/>
                </a:solidFill>
              </a:rPr>
              <a:t> &lt;</a:t>
            </a:r>
            <a:r>
              <a:rPr lang="en-US" sz="2400" dirty="0" err="1" smtClean="0">
                <a:solidFill>
                  <a:schemeClr val="tx1"/>
                </a:solidFill>
              </a:rPr>
              <a:t>tr</a:t>
            </a:r>
            <a:r>
              <a:rPr lang="en-US" sz="2400" dirty="0" smtClean="0">
                <a:solidFill>
                  <a:schemeClr val="tx1"/>
                </a:solidFill>
              </a:rPr>
              <a:t>&gt; </a:t>
            </a:r>
          </a:p>
          <a:p>
            <a:pPr algn="l"/>
            <a:r>
              <a:rPr lang="en-US" sz="2400" dirty="0" smtClean="0">
                <a:solidFill>
                  <a:schemeClr val="tx1"/>
                </a:solidFill>
              </a:rPr>
              <a:t>&lt;td&gt;Alison&lt;/td&gt; </a:t>
            </a:r>
          </a:p>
          <a:p>
            <a:pPr algn="l"/>
            <a:r>
              <a:rPr lang="en-US" sz="2400" dirty="0" smtClean="0">
                <a:solidFill>
                  <a:schemeClr val="tx1"/>
                </a:solidFill>
              </a:rPr>
              <a:t>&lt;td&gt;5.4'&lt;/td&gt;</a:t>
            </a:r>
          </a:p>
          <a:p>
            <a:pPr algn="l"/>
            <a:r>
              <a:rPr lang="en-US" sz="2400" dirty="0" smtClean="0">
                <a:solidFill>
                  <a:schemeClr val="tx1"/>
                </a:solidFill>
              </a:rPr>
              <a:t> &lt;td&gt;140&lt;/td&gt;</a:t>
            </a:r>
          </a:p>
          <a:p>
            <a:pPr algn="l"/>
            <a:r>
              <a:rPr lang="en-US" sz="2400" dirty="0" smtClean="0">
                <a:solidFill>
                  <a:schemeClr val="tx1"/>
                </a:solidFill>
              </a:rPr>
              <a:t> &lt;td&gt;Blue&lt;/td&gt;</a:t>
            </a:r>
          </a:p>
          <a:p>
            <a:pPr algn="l"/>
            <a:r>
              <a:rPr lang="en-US" sz="2400" dirty="0" smtClean="0">
                <a:solidFill>
                  <a:schemeClr val="tx1"/>
                </a:solidFill>
              </a:rPr>
              <a:t> &lt;/</a:t>
            </a:r>
            <a:r>
              <a:rPr lang="en-US" sz="2400" dirty="0" err="1" smtClean="0">
                <a:solidFill>
                  <a:schemeClr val="tx1"/>
                </a:solidFill>
              </a:rPr>
              <a:t>tr</a:t>
            </a:r>
            <a:r>
              <a:rPr lang="en-US" sz="2400" dirty="0" smtClean="0">
                <a:solidFill>
                  <a:schemeClr val="tx1"/>
                </a:solidFill>
              </a:rPr>
              <a:t>&gt;</a:t>
            </a:r>
          </a:p>
          <a:p>
            <a:pPr algn="l"/>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610600" cy="6172200"/>
          </a:xfrm>
        </p:spPr>
        <p:txBody>
          <a:bodyPr>
            <a:normAutofit fontScale="92500" lnSpcReduction="20000"/>
          </a:bodyPr>
          <a:lstStyle/>
          <a:p>
            <a:pPr algn="l"/>
            <a:r>
              <a:rPr lang="en-US" dirty="0" smtClean="0">
                <a:solidFill>
                  <a:schemeClr val="tx1"/>
                </a:solidFill>
              </a:rPr>
              <a:t>&lt;</a:t>
            </a:r>
            <a:r>
              <a:rPr lang="en-US" dirty="0" err="1" smtClean="0">
                <a:solidFill>
                  <a:schemeClr val="tx1"/>
                </a:solidFill>
              </a:rPr>
              <a:t>tr</a:t>
            </a:r>
            <a:r>
              <a:rPr lang="en-US" dirty="0" smtClean="0">
                <a:solidFill>
                  <a:schemeClr val="tx1"/>
                </a:solidFill>
              </a:rPr>
              <a:t>&gt;</a:t>
            </a:r>
          </a:p>
          <a:p>
            <a:pPr algn="l"/>
            <a:r>
              <a:rPr lang="en-US" dirty="0" smtClean="0">
                <a:solidFill>
                  <a:schemeClr val="tx1"/>
                </a:solidFill>
              </a:rPr>
              <a:t> &lt;td&gt;Tom&lt;/td&gt; </a:t>
            </a:r>
          </a:p>
          <a:p>
            <a:pPr algn="l"/>
            <a:r>
              <a:rPr lang="en-US" dirty="0" smtClean="0">
                <a:solidFill>
                  <a:schemeClr val="tx1"/>
                </a:solidFill>
              </a:rPr>
              <a:t>&lt;td&gt;6.0'&lt;/td&gt;</a:t>
            </a:r>
          </a:p>
          <a:p>
            <a:pPr algn="l"/>
            <a:r>
              <a:rPr lang="en-US" dirty="0" smtClean="0">
                <a:solidFill>
                  <a:schemeClr val="tx1"/>
                </a:solidFill>
              </a:rPr>
              <a:t> &lt;td&gt;165&lt;/td&gt; </a:t>
            </a:r>
          </a:p>
          <a:p>
            <a:pPr algn="l"/>
            <a:r>
              <a:rPr lang="en-US" dirty="0" smtClean="0">
                <a:solidFill>
                  <a:schemeClr val="tx1"/>
                </a:solidFill>
              </a:rPr>
              <a:t>&lt;td&gt;Hazel&lt;/td&gt;</a:t>
            </a:r>
          </a:p>
          <a:p>
            <a:pPr algn="l"/>
            <a:r>
              <a:rPr lang="en-US" dirty="0" smtClean="0">
                <a:solidFill>
                  <a:schemeClr val="tx1"/>
                </a:solidFill>
              </a:rPr>
              <a:t> &lt;/</a:t>
            </a:r>
            <a:r>
              <a:rPr lang="en-US" dirty="0" err="1" smtClean="0">
                <a:solidFill>
                  <a:schemeClr val="tx1"/>
                </a:solidFill>
              </a:rPr>
              <a:t>tr</a:t>
            </a:r>
            <a:r>
              <a:rPr lang="en-US" dirty="0" smtClean="0">
                <a:solidFill>
                  <a:schemeClr val="tx1"/>
                </a:solidFill>
              </a:rPr>
              <a:t>&gt;</a:t>
            </a:r>
          </a:p>
          <a:p>
            <a:pPr algn="l"/>
            <a:r>
              <a:rPr lang="en-US" dirty="0" smtClean="0">
                <a:solidFill>
                  <a:schemeClr val="tx1"/>
                </a:solidFill>
              </a:rPr>
              <a:t>&lt;</a:t>
            </a:r>
            <a:r>
              <a:rPr lang="en-US" dirty="0" err="1" smtClean="0">
                <a:solidFill>
                  <a:schemeClr val="tx1"/>
                </a:solidFill>
              </a:rPr>
              <a:t>tr</a:t>
            </a:r>
            <a:r>
              <a:rPr lang="en-US" dirty="0" smtClean="0">
                <a:solidFill>
                  <a:schemeClr val="tx1"/>
                </a:solidFill>
              </a:rPr>
              <a:t>&gt; </a:t>
            </a:r>
          </a:p>
          <a:p>
            <a:pPr algn="l"/>
            <a:r>
              <a:rPr lang="en-US" dirty="0" smtClean="0">
                <a:solidFill>
                  <a:schemeClr val="tx1"/>
                </a:solidFill>
              </a:rPr>
              <a:t>&lt;td&gt;Susan&lt;/td&gt;</a:t>
            </a:r>
          </a:p>
          <a:p>
            <a:pPr algn="l"/>
            <a:r>
              <a:rPr lang="en-US" dirty="0" smtClean="0">
                <a:solidFill>
                  <a:schemeClr val="tx1"/>
                </a:solidFill>
              </a:rPr>
              <a:t> &lt;td&gt;5.1'&lt;/td&gt;</a:t>
            </a:r>
          </a:p>
          <a:p>
            <a:pPr algn="l"/>
            <a:r>
              <a:rPr lang="en-US" dirty="0" smtClean="0">
                <a:solidFill>
                  <a:schemeClr val="tx1"/>
                </a:solidFill>
              </a:rPr>
              <a:t> &lt;td&gt;97&lt;/td&gt;</a:t>
            </a:r>
          </a:p>
          <a:p>
            <a:pPr algn="l"/>
            <a:r>
              <a:rPr lang="en-US" dirty="0" smtClean="0">
                <a:solidFill>
                  <a:schemeClr val="tx1"/>
                </a:solidFill>
              </a:rPr>
              <a:t> &lt;td&gt;Brown&lt;/td&gt;</a:t>
            </a:r>
          </a:p>
          <a:p>
            <a:pPr algn="l"/>
            <a:r>
              <a:rPr lang="en-US" dirty="0" smtClean="0">
                <a:solidFill>
                  <a:schemeClr val="tx1"/>
                </a:solidFill>
              </a:rPr>
              <a:t> &lt;/</a:t>
            </a:r>
            <a:r>
              <a:rPr lang="en-US" dirty="0" err="1" smtClean="0">
                <a:solidFill>
                  <a:schemeClr val="tx1"/>
                </a:solidFill>
              </a:rPr>
              <a:t>tr</a:t>
            </a:r>
            <a:r>
              <a:rPr lang="en-US" dirty="0" smtClean="0">
                <a:solidFill>
                  <a:schemeClr val="tx1"/>
                </a:solidFill>
              </a:rPr>
              <a:t>&gt;</a:t>
            </a:r>
          </a:p>
          <a:p>
            <a:pPr algn="l"/>
            <a:r>
              <a:rPr lang="en-US" dirty="0" smtClean="0">
                <a:solidFill>
                  <a:schemeClr val="tx1"/>
                </a:solidFill>
              </a:rPr>
              <a:t> &lt;/table&gt;</a:t>
            </a:r>
          </a:p>
          <a:p>
            <a:pPr algn="l"/>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1353</Words>
  <Application>Microsoft Office PowerPoint</Application>
  <PresentationFormat>On-screen Show (4:3)</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Tables</vt:lpstr>
      <vt:lpstr>Objectives</vt:lpstr>
      <vt:lpstr>Defining Tables</vt:lpstr>
      <vt:lpstr>Creating captions, rows, and heading and data cells </vt:lpstr>
      <vt:lpstr>Table Parts </vt:lpstr>
      <vt:lpstr>Table Parts</vt:lpstr>
      <vt:lpstr>The &lt;table&gt; Element  </vt:lpstr>
      <vt:lpstr>Slide 8</vt:lpstr>
      <vt:lpstr>Slide 9</vt:lpstr>
      <vt:lpstr>Output</vt:lpstr>
      <vt:lpstr>Rows and Cells  </vt:lpstr>
      <vt:lpstr>Captions</vt:lpstr>
      <vt:lpstr>Sizing Tables, Borders, and Cells </vt:lpstr>
      <vt:lpstr>Resizing table border</vt:lpstr>
      <vt:lpstr>Cell Padding &amp; Cell Spacing  </vt:lpstr>
      <vt:lpstr>Column Widths  </vt:lpstr>
      <vt:lpstr>Other table attributes</vt:lpstr>
      <vt:lpstr>Spanning Multiple Rows or Columns  </vt:lpstr>
      <vt:lpstr>Slide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elearning2</dc:creator>
  <cp:lastModifiedBy>funky</cp:lastModifiedBy>
  <cp:revision>41</cp:revision>
  <dcterms:created xsi:type="dcterms:W3CDTF">2015-10-19T15:56:30Z</dcterms:created>
  <dcterms:modified xsi:type="dcterms:W3CDTF">2017-10-24T10:53:32Z</dcterms:modified>
</cp:coreProperties>
</file>